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0" roundtripDataSignature="AMtx7mhX+tFVnQkiTuIgFBcguXvRkp35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41BC595-DE3E-477E-A490-EEABE1B9648A}">
  <a:tblStyle styleId="{C41BC595-DE3E-477E-A490-EEABE1B9648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63B7E53-4540-466B-BFFC-13441A558B1D}" styleName="Table_1">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f1e273233a_1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f1e273233a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f1e273233a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f1e273233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f1e273233a_1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f1e273233a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1" name="Shape 11"/>
        <p:cNvGrpSpPr/>
        <p:nvPr/>
      </p:nvGrpSpPr>
      <p:grpSpPr>
        <a:xfrm>
          <a:off x="0" y="0"/>
          <a:ext cx="0" cy="0"/>
          <a:chOff x="0" y="0"/>
          <a:chExt cx="0" cy="0"/>
        </a:xfrm>
      </p:grpSpPr>
      <p:sp>
        <p:nvSpPr>
          <p:cNvPr id="12" name="Google Shape;12;p21"/>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3" name="Google Shape;13;p2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14" name="Google Shape;14;p2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5" name="Google Shape;15;p2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6" name="Google Shape;16;p2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17" name="Shape 17"/>
        <p:cNvGrpSpPr/>
        <p:nvPr/>
      </p:nvGrpSpPr>
      <p:grpSpPr>
        <a:xfrm>
          <a:off x="0" y="0"/>
          <a:ext cx="0" cy="0"/>
          <a:chOff x="0" y="0"/>
          <a:chExt cx="0" cy="0"/>
        </a:xfrm>
      </p:grpSpPr>
      <p:sp>
        <p:nvSpPr>
          <p:cNvPr id="18" name="Google Shape;18;p2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9" name="Google Shape;19;p2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 name="Google Shape;20;p2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21" name="Shape 21"/>
        <p:cNvGrpSpPr/>
        <p:nvPr/>
      </p:nvGrpSpPr>
      <p:grpSpPr>
        <a:xfrm>
          <a:off x="0" y="0"/>
          <a:ext cx="0" cy="0"/>
          <a:chOff x="0" y="0"/>
          <a:chExt cx="0" cy="0"/>
        </a:xfrm>
      </p:grpSpPr>
      <p:sp>
        <p:nvSpPr>
          <p:cNvPr id="22" name="Google Shape;22;p23"/>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 name="Google Shape;23;p23"/>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24" name="Google Shape;24;p2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 name="Google Shape;25;p2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 name="Google Shape;26;p2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27" name="Shape 27"/>
        <p:cNvGrpSpPr/>
        <p:nvPr/>
      </p:nvGrpSpPr>
      <p:grpSpPr>
        <a:xfrm>
          <a:off x="0" y="0"/>
          <a:ext cx="0" cy="0"/>
          <a:chOff x="0" y="0"/>
          <a:chExt cx="0" cy="0"/>
        </a:xfrm>
      </p:grpSpPr>
      <p:sp>
        <p:nvSpPr>
          <p:cNvPr id="28" name="Google Shape;28;p2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 name="Google Shape;29;p24"/>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30" name="Google Shape;30;p2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1" name="Google Shape;31;p2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2" name="Google Shape;32;p2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33" name="Shape 33"/>
        <p:cNvGrpSpPr/>
        <p:nvPr/>
      </p:nvGrpSpPr>
      <p:grpSpPr>
        <a:xfrm>
          <a:off x="0" y="0"/>
          <a:ext cx="0" cy="0"/>
          <a:chOff x="0" y="0"/>
          <a:chExt cx="0" cy="0"/>
        </a:xfrm>
      </p:grpSpPr>
      <p:sp>
        <p:nvSpPr>
          <p:cNvPr id="34" name="Google Shape;34;p25"/>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b="1"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 name="Google Shape;35;p25"/>
          <p:cNvSpPr/>
          <p:nvPr>
            <p:ph idx="2" type="pic"/>
          </p:nvPr>
        </p:nvSpPr>
        <p:spPr>
          <a:xfrm>
            <a:off x="1792288" y="612775"/>
            <a:ext cx="5486400" cy="4114800"/>
          </a:xfrm>
          <a:prstGeom prst="rect">
            <a:avLst/>
          </a:prstGeom>
          <a:noFill/>
          <a:ln>
            <a:noFill/>
          </a:ln>
        </p:spPr>
      </p:sp>
      <p:sp>
        <p:nvSpPr>
          <p:cNvPr id="36" name="Google Shape;36;p25"/>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37" name="Google Shape;37;p2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 name="Google Shape;38;p2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9" name="Google Shape;39;p2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40" name="Shape 40"/>
        <p:cNvGrpSpPr/>
        <p:nvPr/>
      </p:nvGrpSpPr>
      <p:grpSpPr>
        <a:xfrm>
          <a:off x="0" y="0"/>
          <a:ext cx="0" cy="0"/>
          <a:chOff x="0" y="0"/>
          <a:chExt cx="0" cy="0"/>
        </a:xfrm>
      </p:grpSpPr>
      <p:sp>
        <p:nvSpPr>
          <p:cNvPr id="41" name="Google Shape;41;p26"/>
          <p:cNvSpPr txBox="1"/>
          <p:nvPr>
            <p:ph type="title"/>
          </p:nvPr>
        </p:nvSpPr>
        <p:spPr>
          <a:xfrm>
            <a:off x="457200" y="273050"/>
            <a:ext cx="3008400" cy="11619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b="1"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 name="Google Shape;42;p26"/>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43" name="Google Shape;43;p26"/>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44" name="Google Shape;44;p2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5" name="Google Shape;45;p2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6" name="Google Shape;46;p2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47" name="Shape 47"/>
        <p:cNvGrpSpPr/>
        <p:nvPr/>
      </p:nvGrpSpPr>
      <p:grpSpPr>
        <a:xfrm>
          <a:off x="0" y="0"/>
          <a:ext cx="0" cy="0"/>
          <a:chOff x="0" y="0"/>
          <a:chExt cx="0" cy="0"/>
        </a:xfrm>
      </p:grpSpPr>
      <p:sp>
        <p:nvSpPr>
          <p:cNvPr id="48" name="Google Shape;48;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9" name="Google Shape;49;p2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0" name="Google Shape;50;p2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1" name="Google Shape;51;p2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52" name="Shape 52"/>
        <p:cNvGrpSpPr/>
        <p:nvPr/>
      </p:nvGrpSpPr>
      <p:grpSpPr>
        <a:xfrm>
          <a:off x="0" y="0"/>
          <a:ext cx="0" cy="0"/>
          <a:chOff x="0" y="0"/>
          <a:chExt cx="0" cy="0"/>
        </a:xfrm>
      </p:grpSpPr>
      <p:sp>
        <p:nvSpPr>
          <p:cNvPr id="53" name="Google Shape;53;p2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4" name="Google Shape;54;p28"/>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55" name="Google Shape;55;p28"/>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56" name="Google Shape;56;p28"/>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57" name="Google Shape;57;p28"/>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58" name="Google Shape;58;p2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9" name="Google Shape;59;p2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0" name="Google Shape;60;p2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61" name="Shape 61"/>
        <p:cNvGrpSpPr/>
        <p:nvPr/>
      </p:nvGrpSpPr>
      <p:grpSpPr>
        <a:xfrm>
          <a:off x="0" y="0"/>
          <a:ext cx="0" cy="0"/>
          <a:chOff x="0" y="0"/>
          <a:chExt cx="0" cy="0"/>
        </a:xfrm>
      </p:grpSpPr>
      <p:sp>
        <p:nvSpPr>
          <p:cNvPr id="62" name="Google Shape;62;p2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3" name="Google Shape;63;p29"/>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64" name="Google Shape;64;p29"/>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65" name="Google Shape;65;p2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6" name="Google Shape;66;p2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7" name="Google Shape;67;p2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68" name="Shape 68"/>
        <p:cNvGrpSpPr/>
        <p:nvPr/>
      </p:nvGrpSpPr>
      <p:grpSpPr>
        <a:xfrm>
          <a:off x="0" y="0"/>
          <a:ext cx="0" cy="0"/>
          <a:chOff x="0" y="0"/>
          <a:chExt cx="0" cy="0"/>
        </a:xfrm>
      </p:grpSpPr>
      <p:sp>
        <p:nvSpPr>
          <p:cNvPr id="69" name="Google Shape;69;p30"/>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b="1" sz="4000" cap="none"/>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0" name="Google Shape;70;p30"/>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71" name="Google Shape;71;p3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2" name="Google Shape;72;p3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3" name="Google Shape;73;p3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74" name="Shape 74"/>
        <p:cNvGrpSpPr/>
        <p:nvPr/>
      </p:nvGrpSpPr>
      <p:grpSpPr>
        <a:xfrm>
          <a:off x="0" y="0"/>
          <a:ext cx="0" cy="0"/>
          <a:chOff x="0" y="0"/>
          <a:chExt cx="0" cy="0"/>
        </a:xfrm>
      </p:grpSpPr>
      <p:sp>
        <p:nvSpPr>
          <p:cNvPr id="75" name="Google Shape;75;p3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6" name="Google Shape;76;p31"/>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 name="Google Shape;77;p3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8" name="Google Shape;78;p3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9" name="Google Shape;79;p3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 name="Google Shape;7;p20"/>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2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0" y="0"/>
            <a:ext cx="9144000" cy="6858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0000"/>
              </a:buClr>
              <a:buSzPts val="4800"/>
              <a:buFont typeface="Arial"/>
              <a:buNone/>
            </a:pPr>
            <a:r>
              <a:rPr lang="en-US" sz="3300">
                <a:latin typeface="Cambria"/>
                <a:ea typeface="Cambria"/>
                <a:cs typeface="Cambria"/>
                <a:sym typeface="Cambria"/>
              </a:rPr>
              <a:t>Тақырып 9. Тахеометриялық түсіріс</a:t>
            </a:r>
            <a:endParaRPr sz="2900">
              <a:latin typeface="Cambria"/>
              <a:ea typeface="Cambria"/>
              <a:cs typeface="Cambria"/>
              <a:sym typeface="Cambria"/>
            </a:endParaRPr>
          </a:p>
        </p:txBody>
      </p:sp>
    </p:spTree>
  </p:cSld>
  <p:clrMapOvr>
    <a:masterClrMapping/>
  </p:clrMapOvr>
  <p:transition>
    <p:wheel spokes="3"/>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
          <p:cNvSpPr txBox="1"/>
          <p:nvPr/>
        </p:nvSpPr>
        <p:spPr>
          <a:xfrm>
            <a:off x="428625" y="1294800"/>
            <a:ext cx="8286600" cy="3632700"/>
          </a:xfrm>
          <a:prstGeom prst="rect">
            <a:avLst/>
          </a:prstGeom>
          <a:noFill/>
          <a:ln>
            <a:noFill/>
          </a:ln>
        </p:spPr>
        <p:txBody>
          <a:bodyPr anchorCtr="0" anchor="t"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Тахеометриялық түсіріс - жергілікті жердің топографиялық түсірісін тахеометр арқылы жасау.</a:t>
            </a:r>
            <a:endParaRPr sz="2300">
              <a:solidFill>
                <a:schemeClr val="dk1"/>
              </a:solidFill>
              <a:latin typeface="Cambria"/>
              <a:ea typeface="Cambria"/>
              <a:cs typeface="Cambria"/>
              <a:sym typeface="Cambria"/>
            </a:endParaRPr>
          </a:p>
          <a:p>
            <a:pPr indent="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Тахеометр – бұрыштарды өлшеу үшін және қашықтықты өлшеу үшін қашықтық өлшегіші бар теодолит.</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Қарапайым тахеометр - жіптік қашықтық өлшегіші бар теодолит.</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300">
              <a:solidFill>
                <a:schemeClr val="dk1"/>
              </a:solidFill>
              <a:latin typeface="Cambria"/>
              <a:ea typeface="Cambria"/>
              <a:cs typeface="Cambria"/>
              <a:sym typeface="Cambria"/>
            </a:endParaRPr>
          </a:p>
        </p:txBody>
      </p:sp>
    </p:spTree>
  </p:cSld>
  <p:clrMapOvr>
    <a:masterClrMapping/>
  </p:clrMapOvr>
  <p:transition>
    <p:wheel spokes="3"/>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3"/>
          <p:cNvSpPr txBox="1"/>
          <p:nvPr/>
        </p:nvSpPr>
        <p:spPr>
          <a:xfrm>
            <a:off x="174137" y="165912"/>
            <a:ext cx="8643900" cy="6526200"/>
          </a:xfrm>
          <a:prstGeom prst="rect">
            <a:avLst/>
          </a:prstGeom>
          <a:noFill/>
          <a:ln>
            <a:noFill/>
          </a:ln>
        </p:spPr>
        <p:txBody>
          <a:bodyPr anchorCtr="0" anchor="t"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Тахеометриялық түсірісті құрылыс салынған және аз салынған территорияларда, ірі масштабтарда топографиялық түсіріс жасау үшін қолданады. Сонымен  қатар, нақты осы уақытта бар және жобаланған трассаларды (құбырлар, жолдар, электр желісі) түсіру үшін орындайды</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Түсірістің негізгі параметрлері: масштаб және жер бедерінің қима биіктігі</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1000">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p:txBody>
      </p:sp>
    </p:spTree>
  </p:cSld>
  <p:clrMapOvr>
    <a:masterClrMapping/>
  </p:clrMapOvr>
  <p:transition>
    <p:wheel spokes="3"/>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4"/>
          <p:cNvSpPr txBox="1"/>
          <p:nvPr/>
        </p:nvSpPr>
        <p:spPr>
          <a:xfrm>
            <a:off x="424150" y="1062637"/>
            <a:ext cx="8072400" cy="861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Жергілікті жердің жер бедері мен план масштабына сәйкес қима биіктігін таңдау кестесі</a:t>
            </a:r>
            <a:endParaRPr sz="1100">
              <a:latin typeface="Cambria"/>
              <a:ea typeface="Cambria"/>
              <a:cs typeface="Cambria"/>
              <a:sym typeface="Cambria"/>
            </a:endParaRPr>
          </a:p>
        </p:txBody>
      </p:sp>
      <p:graphicFrame>
        <p:nvGraphicFramePr>
          <p:cNvPr id="100" name="Google Shape;100;p4"/>
          <p:cNvGraphicFramePr/>
          <p:nvPr/>
        </p:nvGraphicFramePr>
        <p:xfrm>
          <a:off x="214337" y="2388675"/>
          <a:ext cx="3000000" cy="3000000"/>
        </p:xfrm>
        <a:graphic>
          <a:graphicData uri="http://schemas.openxmlformats.org/drawingml/2006/table">
            <a:tbl>
              <a:tblPr>
                <a:noFill/>
                <a:tableStyleId>{C41BC595-DE3E-477E-A490-EEABE1B9648A}</a:tableStyleId>
              </a:tblPr>
              <a:tblGrid>
                <a:gridCol w="1857375"/>
                <a:gridCol w="1571625"/>
                <a:gridCol w="1268400"/>
                <a:gridCol w="1339850"/>
                <a:gridCol w="1338250"/>
                <a:gridCol w="1339850"/>
              </a:tblGrid>
              <a:tr h="365125">
                <a:tc rowSpan="2">
                  <a:txBody>
                    <a:bodyPr/>
                    <a:lstStyle/>
                    <a:p>
                      <a:pPr indent="0" lvl="0" marL="0" marR="0" rtl="0" algn="ctr">
                        <a:lnSpc>
                          <a:spcPct val="15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Жер сипаты</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2">
                  <a:txBody>
                    <a:bodyPr/>
                    <a:lstStyle/>
                    <a:p>
                      <a:pPr indent="0" lvl="0" marL="0" marR="0" rtl="0" algn="ctr">
                        <a:lnSpc>
                          <a:spcPct val="15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Еңістік бұрышы</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gridSpan="4">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     </a:t>
                      </a:r>
                      <a:r>
                        <a:rPr lang="en-US" sz="2200">
                          <a:solidFill>
                            <a:schemeClr val="dk1"/>
                          </a:solidFill>
                          <a:latin typeface="Cambria"/>
                          <a:ea typeface="Cambria"/>
                          <a:cs typeface="Cambria"/>
                          <a:sym typeface="Cambria"/>
                        </a:rPr>
                        <a:t>Жер бедерінің қима биіктігі</a:t>
                      </a:r>
                      <a:r>
                        <a:rPr i="0" lang="en-US" sz="2200" u="none" cap="none" strike="noStrike">
                          <a:solidFill>
                            <a:schemeClr val="dk1"/>
                          </a:solidFill>
                          <a:latin typeface="Cambria"/>
                          <a:ea typeface="Cambria"/>
                          <a:cs typeface="Cambria"/>
                          <a:sym typeface="Cambria"/>
                        </a:rPr>
                        <a:t>, м</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r>
              <a:tr h="390525">
                <a:tc vMerge="1"/>
                <a:tc vMerge="1"/>
                <a:tc>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1:500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1:1000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1:2000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1:5000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54150">
                <a:tc>
                  <a:txBody>
                    <a:bodyPr/>
                    <a:lstStyle/>
                    <a:p>
                      <a:pPr indent="0" lvl="0" marL="0" marR="0" rtl="0" algn="ctr">
                        <a:lnSpc>
                          <a:spcPct val="15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Жазық</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000"/>
                        <a:buFont typeface="Arial"/>
                        <a:buNone/>
                      </a:pPr>
                      <a:r>
                        <a:rPr lang="en-US" sz="2000">
                          <a:solidFill>
                            <a:schemeClr val="dk1"/>
                          </a:solidFill>
                          <a:latin typeface="Cambria"/>
                          <a:ea typeface="Cambria"/>
                          <a:cs typeface="Cambria"/>
                          <a:sym typeface="Cambria"/>
                        </a:rPr>
                        <a:t>Ойлы қырлы</a:t>
                      </a:r>
                      <a:endParaRPr i="0" sz="2000" u="none" cap="none" strike="noStrike">
                        <a:solidFill>
                          <a:schemeClr val="dk1"/>
                        </a:solidFill>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Таулы</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000"/>
                        <a:buFont typeface="Arial"/>
                        <a:buNone/>
                      </a:pPr>
                      <a:r>
                        <a:rPr lang="en-US" sz="2000">
                          <a:solidFill>
                            <a:schemeClr val="dk1"/>
                          </a:solidFill>
                          <a:latin typeface="Cambria"/>
                          <a:ea typeface="Cambria"/>
                          <a:cs typeface="Cambria"/>
                          <a:sym typeface="Cambria"/>
                        </a:rPr>
                        <a:t>&lt; </a:t>
                      </a:r>
                      <a:r>
                        <a:rPr i="0" lang="en-US" sz="2000" u="none" cap="none" strike="noStrike">
                          <a:solidFill>
                            <a:schemeClr val="dk1"/>
                          </a:solidFill>
                          <a:latin typeface="Cambria"/>
                          <a:ea typeface="Cambria"/>
                          <a:cs typeface="Cambria"/>
                          <a:sym typeface="Cambria"/>
                        </a:rPr>
                        <a:t>4</a:t>
                      </a:r>
                      <a:r>
                        <a:rPr baseline="30000" i="0" lang="en-US" sz="2000" u="none" cap="none" strike="noStrike">
                          <a:solidFill>
                            <a:schemeClr val="dk1"/>
                          </a:solidFill>
                          <a:latin typeface="Cambria"/>
                          <a:ea typeface="Cambria"/>
                          <a:cs typeface="Cambria"/>
                          <a:sym typeface="Cambria"/>
                        </a:rPr>
                        <a:t>0  </a:t>
                      </a:r>
                      <a:endParaRPr>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000"/>
                        <a:buFont typeface="Arial"/>
                        <a:buNone/>
                      </a:pPr>
                      <a:r>
                        <a:rPr i="0" lang="en-US" sz="2000" u="none" cap="none" strike="noStrike">
                          <a:solidFill>
                            <a:schemeClr val="dk1"/>
                          </a:solidFill>
                          <a:latin typeface="Cambria"/>
                          <a:ea typeface="Cambria"/>
                          <a:cs typeface="Cambria"/>
                          <a:sym typeface="Cambria"/>
                        </a:rPr>
                        <a:t> 4</a:t>
                      </a:r>
                      <a:r>
                        <a:rPr baseline="30000" i="0" lang="en-US" sz="2000" u="none" cap="none" strike="noStrike">
                          <a:solidFill>
                            <a:schemeClr val="dk1"/>
                          </a:solidFill>
                          <a:latin typeface="Cambria"/>
                          <a:ea typeface="Cambria"/>
                          <a:cs typeface="Cambria"/>
                          <a:sym typeface="Cambria"/>
                        </a:rPr>
                        <a:t>0 </a:t>
                      </a:r>
                      <a:r>
                        <a:rPr lang="en-US" sz="2000">
                          <a:solidFill>
                            <a:schemeClr val="dk1"/>
                          </a:solidFill>
                          <a:latin typeface="Cambria"/>
                          <a:ea typeface="Cambria"/>
                          <a:cs typeface="Cambria"/>
                          <a:sym typeface="Cambria"/>
                        </a:rPr>
                        <a:t>- </a:t>
                      </a:r>
                      <a:r>
                        <a:rPr i="0" lang="en-US" sz="2000" u="none" cap="none" strike="noStrike">
                          <a:solidFill>
                            <a:schemeClr val="dk1"/>
                          </a:solidFill>
                          <a:latin typeface="Cambria"/>
                          <a:ea typeface="Cambria"/>
                          <a:cs typeface="Cambria"/>
                          <a:sym typeface="Cambria"/>
                        </a:rPr>
                        <a:t>10</a:t>
                      </a:r>
                      <a:r>
                        <a:rPr baseline="30000" i="0" lang="en-US" sz="2000" u="none" cap="none" strike="noStrike">
                          <a:solidFill>
                            <a:schemeClr val="dk1"/>
                          </a:solidFill>
                          <a:latin typeface="Cambria"/>
                          <a:ea typeface="Cambria"/>
                          <a:cs typeface="Cambria"/>
                          <a:sym typeface="Cambria"/>
                        </a:rPr>
                        <a:t>0</a:t>
                      </a:r>
                      <a:endParaRPr>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000"/>
                        <a:buFont typeface="Arial"/>
                        <a:buNone/>
                      </a:pPr>
                      <a:r>
                        <a:rPr i="0" lang="en-US" sz="2000" u="none" cap="none" strike="noStrike">
                          <a:solidFill>
                            <a:schemeClr val="dk1"/>
                          </a:solidFill>
                          <a:latin typeface="Cambria"/>
                          <a:ea typeface="Cambria"/>
                          <a:cs typeface="Cambria"/>
                          <a:sym typeface="Cambria"/>
                        </a:rPr>
                        <a:t>10</a:t>
                      </a:r>
                      <a:r>
                        <a:rPr baseline="30000" i="0" lang="en-US" sz="2000" u="none" cap="none" strike="noStrike">
                          <a:solidFill>
                            <a:schemeClr val="dk1"/>
                          </a:solidFill>
                          <a:latin typeface="Cambria"/>
                          <a:ea typeface="Cambria"/>
                          <a:cs typeface="Cambria"/>
                          <a:sym typeface="Cambria"/>
                        </a:rPr>
                        <a:t>0</a:t>
                      </a:r>
                      <a:r>
                        <a:rPr lang="en-US" sz="2000">
                          <a:solidFill>
                            <a:schemeClr val="dk1"/>
                          </a:solidFill>
                          <a:latin typeface="Cambria"/>
                          <a:ea typeface="Cambria"/>
                          <a:cs typeface="Cambria"/>
                          <a:sym typeface="Cambria"/>
                        </a:rPr>
                        <a:t> -</a:t>
                      </a:r>
                      <a:r>
                        <a:rPr i="0" lang="en-US" sz="2000" u="none" cap="none" strike="noStrike">
                          <a:solidFill>
                            <a:schemeClr val="dk1"/>
                          </a:solidFill>
                          <a:latin typeface="Cambria"/>
                          <a:ea typeface="Cambria"/>
                          <a:cs typeface="Cambria"/>
                          <a:sym typeface="Cambria"/>
                        </a:rPr>
                        <a:t> 30</a:t>
                      </a:r>
                      <a:r>
                        <a:rPr baseline="30000" i="0" lang="en-US" sz="2000" u="none" cap="none" strike="noStrike">
                          <a:solidFill>
                            <a:schemeClr val="dk1"/>
                          </a:solidFill>
                          <a:latin typeface="Cambria"/>
                          <a:ea typeface="Cambria"/>
                          <a:cs typeface="Cambria"/>
                          <a:sym typeface="Cambria"/>
                        </a:rPr>
                        <a:t>0</a:t>
                      </a:r>
                      <a:endParaRPr>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0,1- 0,25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1,0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0,25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0,5-1,0</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1,0 -2,0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1,0</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2,0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1,0-2,0</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5,0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transition>
    <p:wheel spokes="3"/>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5"/>
          <p:cNvSpPr txBox="1"/>
          <p:nvPr/>
        </p:nvSpPr>
        <p:spPr>
          <a:xfrm>
            <a:off x="285750" y="142875"/>
            <a:ext cx="8643900" cy="5264100"/>
          </a:xfrm>
          <a:prstGeom prst="rect">
            <a:avLst/>
          </a:prstGeom>
          <a:noFill/>
          <a:ln>
            <a:noFill/>
          </a:ln>
        </p:spPr>
        <p:txBody>
          <a:bodyPr anchorCtr="0" anchor="ctr" bIns="45700" lIns="91425" spcFirstLastPara="1" rIns="91425" wrap="square" tIns="45700">
            <a:spAutoFit/>
          </a:bodyPr>
          <a:lstStyle/>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rPr lang="en-US" sz="2400">
                <a:solidFill>
                  <a:schemeClr val="dk1"/>
                </a:solidFill>
                <a:latin typeface="Cambria"/>
                <a:ea typeface="Cambria"/>
                <a:cs typeface="Cambria"/>
                <a:sym typeface="Cambria"/>
              </a:rPr>
              <a:t>Тахеометриялық түсірістің негізі ретінде </a:t>
            </a:r>
            <a:r>
              <a:rPr i="1" lang="en-US" sz="2400">
                <a:solidFill>
                  <a:schemeClr val="dk1"/>
                </a:solidFill>
                <a:latin typeface="Cambria"/>
                <a:ea typeface="Cambria"/>
                <a:cs typeface="Cambria"/>
                <a:sym typeface="Cambria"/>
              </a:rPr>
              <a:t>теодолиттік - биіктік</a:t>
            </a:r>
            <a:r>
              <a:rPr lang="en-US" sz="2400">
                <a:solidFill>
                  <a:schemeClr val="dk1"/>
                </a:solidFill>
                <a:latin typeface="Cambria"/>
                <a:ea typeface="Cambria"/>
                <a:cs typeface="Cambria"/>
                <a:sym typeface="Cambria"/>
              </a:rPr>
              <a:t> жүрістері алынады. Ол жүрістерде вертикаль бұрышты өлшеп, тригонометриялық нивелирлеу арқылы жүріс нүктелерінің биіктіктері анықталынады.</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rPr lang="en-US" sz="2400">
                <a:solidFill>
                  <a:schemeClr val="dk1"/>
                </a:solidFill>
                <a:latin typeface="Cambria"/>
                <a:ea typeface="Cambria"/>
                <a:cs typeface="Cambria"/>
                <a:sym typeface="Cambria"/>
              </a:rPr>
              <a:t>Сонымен қатар, ара-қашықтықтар жіптік қашықтық өлшегіш арқылы орындалған, ал биіктіктер тригонометриялық нивелирлеу арқылы алынған тахеометриялық жүрістерді де негіз ретінде қабылдайды.</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p:txBody>
      </p:sp>
    </p:spTree>
  </p:cSld>
  <p:clrMapOvr>
    <a:masterClrMapping/>
  </p:clrMapOvr>
  <p:transition>
    <p:wheel spokes="3"/>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7"/>
          <p:cNvPicPr preferRelativeResize="0"/>
          <p:nvPr/>
        </p:nvPicPr>
        <p:blipFill rotWithShape="1">
          <a:blip r:embed="rId3">
            <a:alphaModFix/>
          </a:blip>
          <a:srcRect b="8652" l="32203" r="27718" t="8012"/>
          <a:stretch/>
        </p:blipFill>
        <p:spPr>
          <a:xfrm>
            <a:off x="2428875" y="214312"/>
            <a:ext cx="3714750" cy="3071812"/>
          </a:xfrm>
          <a:prstGeom prst="rect">
            <a:avLst/>
          </a:prstGeom>
          <a:noFill/>
          <a:ln>
            <a:noFill/>
          </a:ln>
        </p:spPr>
      </p:pic>
      <p:pic>
        <p:nvPicPr>
          <p:cNvPr id="111" name="Google Shape;111;p7"/>
          <p:cNvPicPr preferRelativeResize="0"/>
          <p:nvPr/>
        </p:nvPicPr>
        <p:blipFill rotWithShape="1">
          <a:blip r:embed="rId4">
            <a:alphaModFix/>
          </a:blip>
          <a:srcRect b="9935" l="7774" r="12068" t="8267"/>
          <a:stretch/>
        </p:blipFill>
        <p:spPr>
          <a:xfrm>
            <a:off x="357187" y="3214687"/>
            <a:ext cx="8223250" cy="3357562"/>
          </a:xfrm>
          <a:prstGeom prst="rect">
            <a:avLst/>
          </a:prstGeom>
          <a:noFill/>
          <a:ln>
            <a:noFill/>
          </a:ln>
        </p:spPr>
      </p:pic>
      <p:sp>
        <p:nvSpPr>
          <p:cNvPr id="112" name="Google Shape;112;p7"/>
          <p:cNvSpPr txBox="1"/>
          <p:nvPr/>
        </p:nvSpPr>
        <p:spPr>
          <a:xfrm>
            <a:off x="6389200" y="669725"/>
            <a:ext cx="242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500">
                <a:latin typeface="Cambria"/>
                <a:ea typeface="Cambria"/>
                <a:cs typeface="Cambria"/>
                <a:sym typeface="Cambria"/>
              </a:rPr>
              <a:t>Теодолиттік жүрістер сұлбасы</a:t>
            </a:r>
            <a:endParaRPr sz="2500">
              <a:latin typeface="Cambria"/>
              <a:ea typeface="Cambria"/>
              <a:cs typeface="Cambria"/>
              <a:sym typeface="Cambria"/>
            </a:endParaRPr>
          </a:p>
        </p:txBody>
      </p:sp>
    </p:spTree>
  </p:cSld>
  <p:clrMapOvr>
    <a:masterClrMapping/>
  </p:clrMapOvr>
  <p:transition>
    <p:wheel spokes="3"/>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0"/>
          <p:cNvSpPr txBox="1"/>
          <p:nvPr/>
        </p:nvSpPr>
        <p:spPr>
          <a:xfrm>
            <a:off x="1250063" y="584887"/>
            <a:ext cx="66438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600"/>
              <a:buFont typeface="Arial"/>
              <a:buNone/>
            </a:pPr>
            <a:r>
              <a:rPr lang="en-US" sz="3000">
                <a:solidFill>
                  <a:schemeClr val="dk1"/>
                </a:solidFill>
                <a:latin typeface="Cambria"/>
                <a:ea typeface="Cambria"/>
                <a:cs typeface="Cambria"/>
                <a:sym typeface="Cambria"/>
              </a:rPr>
              <a:t>Тахеометриялық жүріс сипаттамасы</a:t>
            </a:r>
            <a:endParaRPr sz="800">
              <a:solidFill>
                <a:schemeClr val="dk1"/>
              </a:solidFill>
              <a:latin typeface="Cambria"/>
              <a:ea typeface="Cambria"/>
              <a:cs typeface="Cambria"/>
              <a:sym typeface="Cambria"/>
            </a:endParaRPr>
          </a:p>
        </p:txBody>
      </p:sp>
      <p:graphicFrame>
        <p:nvGraphicFramePr>
          <p:cNvPr id="118" name="Google Shape;118;p10"/>
          <p:cNvGraphicFramePr/>
          <p:nvPr/>
        </p:nvGraphicFramePr>
        <p:xfrm>
          <a:off x="214312" y="1785937"/>
          <a:ext cx="3000000" cy="3000000"/>
        </p:xfrm>
        <a:graphic>
          <a:graphicData uri="http://schemas.openxmlformats.org/drawingml/2006/table">
            <a:tbl>
              <a:tblPr>
                <a:noFill/>
                <a:tableStyleId>{C41BC595-DE3E-477E-A490-EEABE1B9648A}</a:tableStyleId>
              </a:tblPr>
              <a:tblGrid>
                <a:gridCol w="3500425"/>
                <a:gridCol w="1303325"/>
                <a:gridCol w="1304925"/>
                <a:gridCol w="1303325"/>
                <a:gridCol w="1303325"/>
              </a:tblGrid>
              <a:tr h="550850">
                <a:tc rowSpan="2">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Көрсеткіш</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gridSpan="4">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Түсіріс масштабы</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r>
              <a:tr h="652450">
                <a:tc vMerge="1"/>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1:5000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1:2000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1:1000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1:500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52475">
                <a:tc>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Жүрістің шекті ұзындығы,</a:t>
                      </a:r>
                      <a:r>
                        <a:rPr i="0" lang="en-US" sz="2500" u="none" cap="none" strike="noStrike">
                          <a:solidFill>
                            <a:schemeClr val="dk1"/>
                          </a:solidFill>
                          <a:latin typeface="Cambria"/>
                          <a:ea typeface="Cambria"/>
                          <a:cs typeface="Cambria"/>
                          <a:sym typeface="Cambria"/>
                        </a:rPr>
                        <a:t> (м)</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1200     </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600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300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54075">
                <a:tc>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Жүрістегі қабырғалар саны</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6</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5</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3</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2</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52475">
                <a:tc>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Қабырғаның шекті ұзындығы, </a:t>
                      </a:r>
                      <a:r>
                        <a:rPr i="0" lang="en-US" sz="2500" u="none" cap="none" strike="noStrike">
                          <a:solidFill>
                            <a:schemeClr val="dk1"/>
                          </a:solidFill>
                          <a:latin typeface="Cambria"/>
                          <a:ea typeface="Cambria"/>
                          <a:cs typeface="Cambria"/>
                          <a:sym typeface="Cambria"/>
                        </a:rPr>
                        <a:t>(м)</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300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200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150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transition>
    <p:wheel spokes="3"/>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1"/>
          <p:cNvSpPr txBox="1"/>
          <p:nvPr/>
        </p:nvSpPr>
        <p:spPr>
          <a:xfrm>
            <a:off x="142875" y="0"/>
            <a:ext cx="8858100" cy="6033900"/>
          </a:xfrm>
          <a:prstGeom prst="rect">
            <a:avLst/>
          </a:prstGeom>
          <a:noFill/>
          <a:ln>
            <a:noFill/>
          </a:ln>
        </p:spPr>
        <p:txBody>
          <a:bodyPr anchorCtr="0" anchor="ctr"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Теодолиттік жүріс төбелерін уақытша қазықшалармен (ағаш қадалар, бағаналар, металл қадалар) бекітеді.</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Теодолиттік-тахеометрлік жүрістерді құрудағы жұмыс барысы:</a:t>
            </a:r>
            <a:endParaRPr sz="2200">
              <a:solidFill>
                <a:schemeClr val="dk1"/>
              </a:solidFill>
              <a:latin typeface="Cambria"/>
              <a:ea typeface="Cambria"/>
              <a:cs typeface="Cambria"/>
              <a:sym typeface="Cambria"/>
            </a:endParaRPr>
          </a:p>
          <a:p>
            <a:pPr indent="-368300" lvl="0" marL="457200" marR="0" rtl="0" algn="just">
              <a:lnSpc>
                <a:spcPct val="100000"/>
              </a:lnSpc>
              <a:spcBef>
                <a:spcPts val="0"/>
              </a:spcBef>
              <a:spcAft>
                <a:spcPts val="0"/>
              </a:spcAft>
              <a:buClr>
                <a:schemeClr val="dk1"/>
              </a:buClr>
              <a:buSzPts val="2200"/>
              <a:buFont typeface="Cambria"/>
              <a:buChar char="-"/>
            </a:pPr>
            <a:r>
              <a:rPr lang="en-US" sz="2200">
                <a:solidFill>
                  <a:schemeClr val="dk1"/>
                </a:solidFill>
                <a:latin typeface="Cambria"/>
                <a:ea typeface="Cambria"/>
                <a:cs typeface="Cambria"/>
                <a:sym typeface="Cambria"/>
              </a:rPr>
              <a:t>аспап биіктігін өлшеу</a:t>
            </a:r>
            <a:endParaRPr sz="2200">
              <a:solidFill>
                <a:schemeClr val="dk1"/>
              </a:solidFill>
              <a:latin typeface="Cambria"/>
              <a:ea typeface="Cambria"/>
              <a:cs typeface="Cambria"/>
              <a:sym typeface="Cambria"/>
            </a:endParaRPr>
          </a:p>
          <a:p>
            <a:pPr indent="-368300" lvl="0" marL="457200" marR="0" rtl="0" algn="just">
              <a:lnSpc>
                <a:spcPct val="100000"/>
              </a:lnSpc>
              <a:spcBef>
                <a:spcPts val="0"/>
              </a:spcBef>
              <a:spcAft>
                <a:spcPts val="0"/>
              </a:spcAft>
              <a:buClr>
                <a:schemeClr val="dk1"/>
              </a:buClr>
              <a:buSzPts val="2200"/>
              <a:buFont typeface="Cambria"/>
              <a:buChar char="-"/>
            </a:pPr>
            <a:r>
              <a:rPr lang="en-US" sz="2200">
                <a:solidFill>
                  <a:schemeClr val="dk1"/>
                </a:solidFill>
                <a:latin typeface="Cambria"/>
                <a:ea typeface="Cambria"/>
                <a:cs typeface="Cambria"/>
                <a:sym typeface="Cambria"/>
              </a:rPr>
              <a:t>жіптік тор бойынша жүрістің келесі нүктесіне (станцияға) дейін ара-қашықтық өлшеу</a:t>
            </a:r>
            <a:endParaRPr sz="2200">
              <a:solidFill>
                <a:schemeClr val="dk1"/>
              </a:solidFill>
              <a:latin typeface="Cambria"/>
              <a:ea typeface="Cambria"/>
              <a:cs typeface="Cambria"/>
              <a:sym typeface="Cambria"/>
            </a:endParaRPr>
          </a:p>
          <a:p>
            <a:pPr indent="-368300" lvl="0" marL="457200" marR="0" rtl="0" algn="just">
              <a:lnSpc>
                <a:spcPct val="100000"/>
              </a:lnSpc>
              <a:spcBef>
                <a:spcPts val="0"/>
              </a:spcBef>
              <a:spcAft>
                <a:spcPts val="0"/>
              </a:spcAft>
              <a:buClr>
                <a:schemeClr val="dk1"/>
              </a:buClr>
              <a:buSzPts val="2200"/>
              <a:buFont typeface="Cambria"/>
              <a:buChar char="-"/>
            </a:pPr>
            <a:r>
              <a:rPr lang="en-US" sz="2200">
                <a:solidFill>
                  <a:schemeClr val="dk1"/>
                </a:solidFill>
                <a:latin typeface="Cambria"/>
                <a:ea typeface="Cambria"/>
                <a:cs typeface="Cambria"/>
                <a:sym typeface="Cambria"/>
              </a:rPr>
              <a:t>көрші станциялар арасындағы көлденең бұрышты толық амалмен өлшеу</a:t>
            </a:r>
            <a:endParaRPr sz="2200">
              <a:solidFill>
                <a:schemeClr val="dk1"/>
              </a:solidFill>
              <a:latin typeface="Cambria"/>
              <a:ea typeface="Cambria"/>
              <a:cs typeface="Cambria"/>
              <a:sym typeface="Cambria"/>
            </a:endParaRPr>
          </a:p>
          <a:p>
            <a:pPr indent="-368300" lvl="0" marL="457200" marR="0" rtl="0" algn="just">
              <a:lnSpc>
                <a:spcPct val="100000"/>
              </a:lnSpc>
              <a:spcBef>
                <a:spcPts val="0"/>
              </a:spcBef>
              <a:spcAft>
                <a:spcPts val="0"/>
              </a:spcAft>
              <a:buClr>
                <a:schemeClr val="dk1"/>
              </a:buClr>
              <a:buSzPts val="2200"/>
              <a:buFont typeface="Cambria"/>
              <a:buChar char="-"/>
            </a:pPr>
            <a:r>
              <a:rPr lang="en-US" sz="2200">
                <a:solidFill>
                  <a:schemeClr val="dk1"/>
                </a:solidFill>
                <a:latin typeface="Cambria"/>
                <a:ea typeface="Cambria"/>
                <a:cs typeface="Cambria"/>
                <a:sym typeface="Cambria"/>
              </a:rPr>
              <a:t>СД және ОД жағдайында вертикальды бұрыштарды өлшеу.</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	</a:t>
            </a:r>
            <a:endParaRPr i="0" sz="2200" u="none" cap="none" strike="noStrike">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1200">
              <a:latin typeface="Cambria"/>
              <a:ea typeface="Cambria"/>
              <a:cs typeface="Cambria"/>
              <a:sym typeface="Cambria"/>
            </a:endParaRPr>
          </a:p>
        </p:txBody>
      </p:sp>
    </p:spTree>
  </p:cSld>
  <p:clrMapOvr>
    <a:masterClrMapping/>
  </p:clrMapOvr>
  <p:transition>
    <p:wheel spokes="3"/>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2"/>
          <p:cNvSpPr txBox="1"/>
          <p:nvPr/>
        </p:nvSpPr>
        <p:spPr>
          <a:xfrm>
            <a:off x="214312" y="0"/>
            <a:ext cx="8786700" cy="6095400"/>
          </a:xfrm>
          <a:prstGeom prst="rect">
            <a:avLst/>
          </a:prstGeom>
          <a:noFill/>
          <a:ln>
            <a:noFill/>
          </a:ln>
        </p:spPr>
        <p:txBody>
          <a:bodyPr anchorCtr="0" anchor="t" bIns="45700" lIns="91425" spcFirstLastPara="1" rIns="91425" wrap="square" tIns="45700">
            <a:spAutoFit/>
          </a:bodyPr>
          <a:lstStyle/>
          <a:p>
            <a:pPr indent="457200" lvl="0" marL="0" marR="0" rtl="0" algn="l">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l">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Станциялар орнатылып, олардың координаталары мен биіктіктері белгілі болғаннан кейін ситуация мен жер бедері нүктелерін (пикеттерді) түсіреді:</a:t>
            </a:r>
            <a:endParaRPr sz="2400">
              <a:solidFill>
                <a:schemeClr val="dk1"/>
              </a:solidFill>
              <a:latin typeface="Cambria"/>
              <a:ea typeface="Cambria"/>
              <a:cs typeface="Cambria"/>
              <a:sym typeface="Cambria"/>
            </a:endParaRPr>
          </a:p>
          <a:p>
            <a:pPr indent="-381000" lvl="0" marL="457200" marR="0" rtl="0" algn="l">
              <a:lnSpc>
                <a:spcPct val="100000"/>
              </a:lnSpc>
              <a:spcBef>
                <a:spcPts val="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пикетке дейінгі ара-қашықтық</a:t>
            </a:r>
            <a:endParaRPr sz="2400">
              <a:solidFill>
                <a:schemeClr val="dk1"/>
              </a:solidFill>
              <a:latin typeface="Cambria"/>
              <a:ea typeface="Cambria"/>
              <a:cs typeface="Cambria"/>
              <a:sym typeface="Cambria"/>
            </a:endParaRPr>
          </a:p>
          <a:p>
            <a:pPr indent="-381000" lvl="0" marL="457200" marR="0" rtl="0" algn="l">
              <a:lnSpc>
                <a:spcPct val="100000"/>
              </a:lnSpc>
              <a:spcBef>
                <a:spcPts val="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бастапқы бағыт ретінде қабылданып алынғын жүріс қабырғасынан пикетке дейінгі жазық бұрыш</a:t>
            </a:r>
            <a:endParaRPr sz="2400">
              <a:solidFill>
                <a:schemeClr val="dk1"/>
              </a:solidFill>
              <a:latin typeface="Cambria"/>
              <a:ea typeface="Cambria"/>
              <a:cs typeface="Cambria"/>
              <a:sym typeface="Cambria"/>
            </a:endParaRPr>
          </a:p>
          <a:p>
            <a:pPr indent="-381000" lvl="0" marL="457200" marR="0" rtl="0" algn="l">
              <a:lnSpc>
                <a:spcPct val="100000"/>
              </a:lnSpc>
              <a:spcBef>
                <a:spcPts val="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рейкада қабылданған көздеу биіктігіне дейінгі вертикаль бұрыш</a:t>
            </a:r>
            <a:endParaRPr sz="2400">
              <a:solidFill>
                <a:schemeClr val="dk1"/>
              </a:solidFill>
              <a:latin typeface="Cambria"/>
              <a:ea typeface="Cambria"/>
              <a:cs typeface="Cambria"/>
              <a:sym typeface="Cambria"/>
            </a:endParaRPr>
          </a:p>
          <a:p>
            <a:pPr indent="0" lvl="0" marL="0" marR="0" rtl="0" algn="l">
              <a:lnSpc>
                <a:spcPct val="100000"/>
              </a:lnSpc>
              <a:spcBef>
                <a:spcPts val="0"/>
              </a:spcBef>
              <a:spcAft>
                <a:spcPts val="0"/>
              </a:spcAft>
              <a:buNone/>
            </a:pPr>
            <a:r>
              <a:rPr lang="en-US" sz="2400">
                <a:solidFill>
                  <a:schemeClr val="dk1"/>
                </a:solidFill>
                <a:latin typeface="Cambria"/>
                <a:ea typeface="Cambria"/>
                <a:cs typeface="Cambria"/>
                <a:sym typeface="Cambria"/>
              </a:rPr>
              <a:t>Алынған мәліметтер тахеометриялық журналына еңгізіледі.</a:t>
            </a:r>
            <a:endParaRPr sz="2400">
              <a:solidFill>
                <a:schemeClr val="dk1"/>
              </a:solidFill>
              <a:latin typeface="Cambria"/>
              <a:ea typeface="Cambria"/>
              <a:cs typeface="Cambria"/>
              <a:sym typeface="Cambria"/>
            </a:endParaRPr>
          </a:p>
          <a:p>
            <a:pPr indent="0" lvl="0" marL="0" marR="0" rtl="0" algn="l">
              <a:lnSpc>
                <a:spcPct val="100000"/>
              </a:lnSpc>
              <a:spcBef>
                <a:spcPts val="0"/>
              </a:spcBef>
              <a:spcAft>
                <a:spcPts val="0"/>
              </a:spcAft>
              <a:buNone/>
            </a:pPr>
            <a:r>
              <a:rPr lang="en-US" sz="2400">
                <a:solidFill>
                  <a:schemeClr val="dk1"/>
                </a:solidFill>
                <a:latin typeface="Cambria"/>
                <a:ea typeface="Cambria"/>
                <a:cs typeface="Cambria"/>
                <a:sym typeface="Cambria"/>
              </a:rPr>
              <a:t>Журналда теодолиттің вертикаль бұрыш өлшеудегі нольдік орынын анықтайды</a:t>
            </a:r>
            <a:endParaRPr sz="2400">
              <a:solidFill>
                <a:schemeClr val="dk1"/>
              </a:solidFill>
              <a:latin typeface="Cambria"/>
              <a:ea typeface="Cambria"/>
              <a:cs typeface="Cambria"/>
              <a:sym typeface="Cambria"/>
            </a:endParaRPr>
          </a:p>
          <a:p>
            <a:pPr indent="457200" lvl="0" marL="0" marR="0" rtl="0" algn="l">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Мысалы, 2Т30 теодолиттері үшін нольдік орын формуласы келесідей:</a:t>
            </a:r>
            <a:endParaRPr sz="2400">
              <a:solidFill>
                <a:schemeClr val="dk1"/>
              </a:solidFill>
              <a:latin typeface="Cambria"/>
              <a:ea typeface="Cambria"/>
              <a:cs typeface="Cambria"/>
              <a:sym typeface="Cambria"/>
            </a:endParaRPr>
          </a:p>
          <a:p>
            <a:pPr indent="457200" lvl="0" marL="0" marR="0" rtl="0" algn="ctr">
              <a:lnSpc>
                <a:spcPct val="100000"/>
              </a:lnSpc>
              <a:spcBef>
                <a:spcPts val="0"/>
              </a:spcBef>
              <a:spcAft>
                <a:spcPts val="0"/>
              </a:spcAft>
              <a:buClr>
                <a:schemeClr val="dk1"/>
              </a:buClr>
              <a:buSzPts val="3600"/>
              <a:buFont typeface="Arial"/>
              <a:buNone/>
            </a:pPr>
            <a:r>
              <a:rPr lang="en-US" sz="2700">
                <a:solidFill>
                  <a:schemeClr val="dk1"/>
                </a:solidFill>
                <a:latin typeface="Cambria"/>
                <a:ea typeface="Cambria"/>
                <a:cs typeface="Cambria"/>
                <a:sym typeface="Cambria"/>
              </a:rPr>
              <a:t>НО</a:t>
            </a:r>
            <a:r>
              <a:rPr lang="en-US" sz="2700" cap="none" strike="noStrike">
                <a:solidFill>
                  <a:schemeClr val="dk1"/>
                </a:solidFill>
                <a:latin typeface="Cambria"/>
                <a:ea typeface="Cambria"/>
                <a:cs typeface="Cambria"/>
                <a:sym typeface="Cambria"/>
              </a:rPr>
              <a:t> = (</a:t>
            </a:r>
            <a:r>
              <a:rPr lang="en-US" sz="2700">
                <a:solidFill>
                  <a:schemeClr val="dk1"/>
                </a:solidFill>
                <a:latin typeface="Cambria"/>
                <a:ea typeface="Cambria"/>
                <a:cs typeface="Cambria"/>
                <a:sym typeface="Cambria"/>
              </a:rPr>
              <a:t>СД</a:t>
            </a:r>
            <a:r>
              <a:rPr lang="en-US" sz="2700" cap="none" strike="noStrike">
                <a:solidFill>
                  <a:schemeClr val="dk1"/>
                </a:solidFill>
                <a:latin typeface="Cambria"/>
                <a:ea typeface="Cambria"/>
                <a:cs typeface="Cambria"/>
                <a:sym typeface="Cambria"/>
              </a:rPr>
              <a:t>+ </a:t>
            </a:r>
            <a:r>
              <a:rPr lang="en-US" sz="2700">
                <a:solidFill>
                  <a:schemeClr val="dk1"/>
                </a:solidFill>
                <a:latin typeface="Cambria"/>
                <a:ea typeface="Cambria"/>
                <a:cs typeface="Cambria"/>
                <a:sym typeface="Cambria"/>
              </a:rPr>
              <a:t>ОД</a:t>
            </a:r>
            <a:r>
              <a:rPr lang="en-US" sz="2700" cap="none" strike="noStrike">
                <a:solidFill>
                  <a:schemeClr val="dk1"/>
                </a:solidFill>
                <a:latin typeface="Cambria"/>
                <a:ea typeface="Cambria"/>
                <a:cs typeface="Cambria"/>
                <a:sym typeface="Cambria"/>
              </a:rPr>
              <a:t>)/2</a:t>
            </a:r>
            <a:endParaRPr sz="500">
              <a:solidFill>
                <a:schemeClr val="dk1"/>
              </a:solidFill>
              <a:latin typeface="Cambria"/>
              <a:ea typeface="Cambria"/>
              <a:cs typeface="Cambria"/>
              <a:sym typeface="Cambria"/>
            </a:endParaRPr>
          </a:p>
          <a:p>
            <a:pPr indent="457200" lvl="0" marL="0" marR="0" rtl="0" algn="ctr">
              <a:lnSpc>
                <a:spcPct val="100000"/>
              </a:lnSpc>
              <a:spcBef>
                <a:spcPts val="0"/>
              </a:spcBef>
              <a:spcAft>
                <a:spcPts val="0"/>
              </a:spcAft>
              <a:buClr>
                <a:schemeClr val="dk1"/>
              </a:buClr>
              <a:buSzPts val="3600"/>
              <a:buFont typeface="Arial"/>
              <a:buNone/>
            </a:pPr>
            <a:r>
              <a:rPr lang="en-US" sz="2700" cap="none" strike="noStrike">
                <a:solidFill>
                  <a:schemeClr val="dk1"/>
                </a:solidFill>
                <a:latin typeface="Cambria"/>
                <a:ea typeface="Cambria"/>
                <a:cs typeface="Cambria"/>
                <a:sym typeface="Cambria"/>
              </a:rPr>
              <a:t>v= </a:t>
            </a:r>
            <a:r>
              <a:rPr lang="en-US" sz="2700">
                <a:solidFill>
                  <a:schemeClr val="dk1"/>
                </a:solidFill>
                <a:latin typeface="Cambria"/>
                <a:ea typeface="Cambria"/>
                <a:cs typeface="Cambria"/>
                <a:sym typeface="Cambria"/>
              </a:rPr>
              <a:t>СД</a:t>
            </a:r>
            <a:r>
              <a:rPr lang="en-US" sz="2700" cap="none" strike="noStrike">
                <a:solidFill>
                  <a:schemeClr val="dk1"/>
                </a:solidFill>
                <a:latin typeface="Cambria"/>
                <a:ea typeface="Cambria"/>
                <a:cs typeface="Cambria"/>
                <a:sym typeface="Cambria"/>
              </a:rPr>
              <a:t> –</a:t>
            </a:r>
            <a:r>
              <a:rPr lang="en-US" sz="2700">
                <a:solidFill>
                  <a:schemeClr val="dk1"/>
                </a:solidFill>
                <a:latin typeface="Cambria"/>
                <a:ea typeface="Cambria"/>
                <a:cs typeface="Cambria"/>
                <a:sym typeface="Cambria"/>
              </a:rPr>
              <a:t>НО</a:t>
            </a:r>
            <a:r>
              <a:rPr lang="en-US" sz="2700" cap="none" strike="noStrike">
                <a:solidFill>
                  <a:schemeClr val="dk1"/>
                </a:solidFill>
                <a:latin typeface="Cambria"/>
                <a:ea typeface="Cambria"/>
                <a:cs typeface="Cambria"/>
                <a:sym typeface="Cambria"/>
              </a:rPr>
              <a:t> =</a:t>
            </a:r>
            <a:r>
              <a:rPr lang="en-US" sz="2700">
                <a:solidFill>
                  <a:schemeClr val="dk1"/>
                </a:solidFill>
                <a:latin typeface="Cambria"/>
                <a:ea typeface="Cambria"/>
                <a:cs typeface="Cambria"/>
                <a:sym typeface="Cambria"/>
              </a:rPr>
              <a:t>НО</a:t>
            </a:r>
            <a:r>
              <a:rPr lang="en-US" sz="2700" cap="none" strike="noStrike">
                <a:solidFill>
                  <a:schemeClr val="dk1"/>
                </a:solidFill>
                <a:latin typeface="Cambria"/>
                <a:ea typeface="Cambria"/>
                <a:cs typeface="Cambria"/>
                <a:sym typeface="Cambria"/>
              </a:rPr>
              <a:t> - </a:t>
            </a:r>
            <a:r>
              <a:rPr lang="en-US" sz="2700">
                <a:solidFill>
                  <a:schemeClr val="dk1"/>
                </a:solidFill>
                <a:latin typeface="Cambria"/>
                <a:ea typeface="Cambria"/>
                <a:cs typeface="Cambria"/>
                <a:sym typeface="Cambria"/>
              </a:rPr>
              <a:t>ОД</a:t>
            </a:r>
            <a:r>
              <a:rPr lang="en-US" sz="2700" cap="none" strike="noStrike">
                <a:solidFill>
                  <a:schemeClr val="dk1"/>
                </a:solidFill>
                <a:latin typeface="Cambria"/>
                <a:ea typeface="Cambria"/>
                <a:cs typeface="Cambria"/>
                <a:sym typeface="Cambria"/>
              </a:rPr>
              <a:t> </a:t>
            </a:r>
            <a:endParaRPr sz="500">
              <a:solidFill>
                <a:schemeClr val="dk1"/>
              </a:solidFill>
              <a:latin typeface="Cambria"/>
              <a:ea typeface="Cambria"/>
              <a:cs typeface="Cambria"/>
              <a:sym typeface="Cambria"/>
            </a:endParaRPr>
          </a:p>
        </p:txBody>
      </p:sp>
    </p:spTree>
  </p:cSld>
  <p:clrMapOvr>
    <a:masterClrMapping/>
  </p:clrMapOvr>
  <p:transition>
    <p:wheel spokes="3"/>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graphicFrame>
        <p:nvGraphicFramePr>
          <p:cNvPr id="133" name="Google Shape;133;gf1e273233a_1_19"/>
          <p:cNvGraphicFramePr/>
          <p:nvPr/>
        </p:nvGraphicFramePr>
        <p:xfrm>
          <a:off x="878750" y="1436375"/>
          <a:ext cx="3000000" cy="3000000"/>
        </p:xfrm>
        <a:graphic>
          <a:graphicData uri="http://schemas.openxmlformats.org/drawingml/2006/table">
            <a:tbl>
              <a:tblPr bandCol="1" bandRow="1">
                <a:noFill/>
                <a:tableStyleId>{A63B7E53-4540-466B-BFFC-13441A558B1D}</a:tableStyleId>
              </a:tblPr>
              <a:tblGrid>
                <a:gridCol w="368900"/>
                <a:gridCol w="1132100"/>
                <a:gridCol w="572425"/>
                <a:gridCol w="382850"/>
                <a:gridCol w="572425"/>
                <a:gridCol w="382850"/>
                <a:gridCol w="572425"/>
                <a:gridCol w="382850"/>
                <a:gridCol w="457925"/>
                <a:gridCol w="382850"/>
                <a:gridCol w="382850"/>
                <a:gridCol w="457925"/>
                <a:gridCol w="382850"/>
                <a:gridCol w="382850"/>
                <a:gridCol w="572425"/>
              </a:tblGrid>
              <a:tr h="208275">
                <a:tc>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gridSpan="14">
                  <a:txBody>
                    <a:bodyPr/>
                    <a:lstStyle/>
                    <a:p>
                      <a:pPr indent="0" lvl="0" marL="0" rtl="0" algn="l">
                        <a:spcBef>
                          <a:spcPts val="0"/>
                        </a:spcBef>
                        <a:spcAft>
                          <a:spcPts val="0"/>
                        </a:spcAft>
                        <a:buNone/>
                      </a:pPr>
                      <a:r>
                        <a:rPr lang="en-US" sz="1200">
                          <a:latin typeface="Times New Roman"/>
                          <a:ea typeface="Times New Roman"/>
                          <a:cs typeface="Times New Roman"/>
                          <a:sym typeface="Times New Roman"/>
                        </a:rPr>
                        <a:t>Дата________________________Станция________</a:t>
                      </a:r>
                      <a:r>
                        <a:rPr lang="en-US" sz="1200" u="sng">
                          <a:latin typeface="Times New Roman"/>
                          <a:ea typeface="Times New Roman"/>
                          <a:cs typeface="Times New Roman"/>
                          <a:sym typeface="Times New Roman"/>
                        </a:rPr>
                        <a:t>ВУ-1</a:t>
                      </a:r>
                      <a:r>
                        <a:rPr lang="en-US" sz="1200">
                          <a:latin typeface="Times New Roman"/>
                          <a:ea typeface="Times New Roman"/>
                          <a:cs typeface="Times New Roman"/>
                          <a:sym typeface="Times New Roman"/>
                        </a:rPr>
                        <a:t>__________Н = 299,60</a:t>
                      </a:r>
                      <a:endParaRPr sz="12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hMerge="1"/>
                <a:tc hMerge="1"/>
                <a:tc hMerge="1"/>
                <a:tc hMerge="1"/>
                <a:tc hMerge="1"/>
                <a:tc hMerge="1"/>
                <a:tc hMerge="1"/>
                <a:tc hMerge="1"/>
                <a:tc hMerge="1"/>
                <a:tc hMerge="1"/>
                <a:tc hMerge="1"/>
                <a:tc hMerge="1"/>
                <a:tc hMerge="1"/>
              </a:tr>
              <a:tr h="195575">
                <a:tc>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l">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l">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l">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r>
              <a:tr h="552450">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Номера пикетов</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Характеристика пикета</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Отсчёт по рейке D</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Горизон-тальный круг</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Вертикаль-ный круг КЛ</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Вертикаль-ный угол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en-US" sz="1200">
                          <a:latin typeface="Times New Roman"/>
                          <a:ea typeface="Times New Roman"/>
                          <a:cs typeface="Times New Roman"/>
                          <a:sym typeface="Times New Roman"/>
                        </a:rPr>
                        <a:t>ν</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Горизон- тальное расстоя-ние d</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100">
                          <a:latin typeface="Times New Roman"/>
                          <a:ea typeface="Times New Roman"/>
                          <a:cs typeface="Times New Roman"/>
                          <a:sym typeface="Times New Roman"/>
                        </a:rPr>
                        <a:t>Пре-выше-ние h</a:t>
                      </a:r>
                      <a:endParaRPr sz="11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rPr lang="en-US" sz="1100">
                          <a:latin typeface="Times New Roman"/>
                          <a:ea typeface="Times New Roman"/>
                          <a:cs typeface="Times New Roman"/>
                          <a:sym typeface="Times New Roman"/>
                        </a:rPr>
                        <a:t>Отметка</a:t>
                      </a:r>
                      <a:endParaRPr sz="1100">
                        <a:latin typeface="Times New Roman"/>
                        <a:ea typeface="Times New Roman"/>
                        <a:cs typeface="Times New Roman"/>
                        <a:sym typeface="Times New Roman"/>
                      </a:endParaRPr>
                    </a:p>
                    <a:p>
                      <a:pPr indent="0" lvl="0" marL="0" rtl="0" algn="ctr">
                        <a:spcBef>
                          <a:spcPts val="0"/>
                        </a:spcBef>
                        <a:spcAft>
                          <a:spcPts val="0"/>
                        </a:spcAft>
                        <a:buNone/>
                      </a:pPr>
                      <a:r>
                        <a:rPr lang="en-US" sz="1100">
                          <a:latin typeface="Times New Roman"/>
                          <a:ea typeface="Times New Roman"/>
                          <a:cs typeface="Times New Roman"/>
                          <a:sym typeface="Times New Roman"/>
                        </a:rPr>
                        <a:t>Н</a:t>
                      </a:r>
                      <a:endParaRPr sz="11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2044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5</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6</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7</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100">
                          <a:latin typeface="Times New Roman"/>
                          <a:ea typeface="Times New Roman"/>
                          <a:cs typeface="Times New Roman"/>
                          <a:sym typeface="Times New Roman"/>
                        </a:rPr>
                        <a:t>8</a:t>
                      </a:r>
                      <a:endParaRPr sz="11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rPr lang="en-US" sz="1100">
                          <a:latin typeface="Times New Roman"/>
                          <a:ea typeface="Times New Roman"/>
                          <a:cs typeface="Times New Roman"/>
                          <a:sym typeface="Times New Roman"/>
                        </a:rPr>
                        <a:t>9</a:t>
                      </a:r>
                      <a:endParaRPr sz="11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210825">
                <a:tc gridSpan="15">
                  <a:txBody>
                    <a:bodyPr/>
                    <a:lstStyle/>
                    <a:p>
                      <a:pPr indent="0" lvl="0" marL="0" rtl="0" algn="just">
                        <a:spcBef>
                          <a:spcPts val="0"/>
                        </a:spcBef>
                        <a:spcAft>
                          <a:spcPts val="0"/>
                        </a:spcAft>
                        <a:buNone/>
                      </a:pPr>
                      <a:r>
                        <a:rPr lang="en-US" sz="1200">
                          <a:latin typeface="Times New Roman"/>
                          <a:ea typeface="Times New Roman"/>
                          <a:cs typeface="Times New Roman"/>
                          <a:sym typeface="Times New Roman"/>
                        </a:rPr>
                        <a:t>МО______________   Наведение__</a:t>
                      </a:r>
                      <a:r>
                        <a:rPr lang="en-US" sz="1200" u="sng">
                          <a:latin typeface="Times New Roman"/>
                          <a:ea typeface="Times New Roman"/>
                          <a:cs typeface="Times New Roman"/>
                          <a:sym typeface="Times New Roman"/>
                        </a:rPr>
                        <a:t>ст. 2_____         Круг                      КЛ</a:t>
                      </a:r>
                      <a:endParaRPr sz="11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hMerge="1"/>
                <a:tc hMerge="1"/>
                <a:tc hMerge="1"/>
                <a:tc hMerge="1"/>
                <a:tc hMerge="1"/>
                <a:tc hMerge="1"/>
                <a:tc hMerge="1"/>
                <a:tc hMerge="1"/>
                <a:tc hMerge="1"/>
                <a:tc hMerge="1"/>
                <a:tc hMerge="1"/>
                <a:tc hMerge="1"/>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рельеф</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46,5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90</a:t>
                      </a:r>
                      <a:r>
                        <a:rPr baseline="30000" lang="en-US" sz="1200">
                          <a:latin typeface="Times New Roman"/>
                          <a:ea typeface="Times New Roman"/>
                          <a:cs typeface="Times New Roman"/>
                          <a:sym typeface="Times New Roman"/>
                        </a:rPr>
                        <a:t>0</a:t>
                      </a:r>
                      <a:r>
                        <a:rPr lang="en-US" sz="1200">
                          <a:latin typeface="Times New Roman"/>
                          <a:ea typeface="Times New Roman"/>
                          <a:cs typeface="Times New Roman"/>
                          <a:sym typeface="Times New Roman"/>
                        </a:rPr>
                        <a:t> 05</a:t>
                      </a:r>
                      <a:r>
                        <a:rPr baseline="30000" lang="en-US" sz="1200">
                          <a:latin typeface="Times New Roman"/>
                          <a:ea typeface="Times New Roman"/>
                          <a:cs typeface="Times New Roman"/>
                          <a:sym typeface="Times New Roman"/>
                        </a:rPr>
                        <a:t>/</a:t>
                      </a:r>
                      <a:endParaRPr baseline="30000"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0</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14</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27,5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100</a:t>
                      </a:r>
                      <a:r>
                        <a:rPr baseline="30000" lang="en-US" sz="1200">
                          <a:latin typeface="Times New Roman"/>
                          <a:ea typeface="Times New Roman"/>
                          <a:cs typeface="Times New Roman"/>
                          <a:sym typeface="Times New Roman"/>
                        </a:rPr>
                        <a:t>0</a:t>
                      </a:r>
                      <a:r>
                        <a:rPr lang="en-US" sz="1200">
                          <a:latin typeface="Times New Roman"/>
                          <a:ea typeface="Times New Roman"/>
                          <a:cs typeface="Times New Roman"/>
                          <a:sym typeface="Times New Roman"/>
                        </a:rPr>
                        <a:t> 50</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0</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19</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57,0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61</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32</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42</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31,5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56</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56</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48</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25,0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18</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00</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09</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6</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угол забора</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11,0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55</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54</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7</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рельеф</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48,0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275</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48</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46</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8</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колодец</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41,5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311</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51</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25</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9</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забор</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73,0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312</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30</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28</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bl>
          </a:graphicData>
        </a:graphic>
      </p:graphicFrame>
      <p:sp>
        <p:nvSpPr>
          <p:cNvPr id="134" name="Google Shape;134;gf1e273233a_1_19"/>
          <p:cNvSpPr txBox="1"/>
          <p:nvPr/>
        </p:nvSpPr>
        <p:spPr>
          <a:xfrm>
            <a:off x="1057400" y="513600"/>
            <a:ext cx="43959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Тахеометриялық журнал үлгісі</a:t>
            </a:r>
            <a:endParaRPr sz="2300">
              <a:latin typeface="Cambria"/>
              <a:ea typeface="Cambria"/>
              <a:cs typeface="Cambria"/>
              <a:sym typeface="Cambri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gf1e273233a_1_0"/>
          <p:cNvSpPr txBox="1"/>
          <p:nvPr/>
        </p:nvSpPr>
        <p:spPr>
          <a:xfrm>
            <a:off x="951000" y="401825"/>
            <a:ext cx="69384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Теодолит арқылы тахеометриялық түсірісті орындау сұлбасы</a:t>
            </a:r>
            <a:endParaRPr sz="2300">
              <a:latin typeface="Cambria"/>
              <a:ea typeface="Cambria"/>
              <a:cs typeface="Cambria"/>
              <a:sym typeface="Cambria"/>
            </a:endParaRPr>
          </a:p>
        </p:txBody>
      </p:sp>
      <p:pic>
        <p:nvPicPr>
          <p:cNvPr id="140" name="Google Shape;140;gf1e273233a_1_0"/>
          <p:cNvPicPr preferRelativeResize="0"/>
          <p:nvPr/>
        </p:nvPicPr>
        <p:blipFill>
          <a:blip r:embed="rId3">
            <a:alphaModFix/>
          </a:blip>
          <a:stretch>
            <a:fillRect/>
          </a:stretch>
        </p:blipFill>
        <p:spPr>
          <a:xfrm>
            <a:off x="951000" y="1294625"/>
            <a:ext cx="7233051" cy="3045200"/>
          </a:xfrm>
          <a:prstGeom prst="rect">
            <a:avLst/>
          </a:prstGeom>
          <a:noFill/>
          <a:ln>
            <a:noFill/>
          </a:ln>
        </p:spPr>
      </p:pic>
      <p:sp>
        <p:nvSpPr>
          <p:cNvPr id="141" name="Google Shape;141;gf1e273233a_1_0"/>
          <p:cNvSpPr txBox="1"/>
          <p:nvPr/>
        </p:nvSpPr>
        <p:spPr>
          <a:xfrm>
            <a:off x="1218900" y="4781850"/>
            <a:ext cx="43533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i - аспап биіктігі</a:t>
            </a:r>
            <a:endParaRPr sz="2300">
              <a:latin typeface="Cambria"/>
              <a:ea typeface="Cambria"/>
              <a:cs typeface="Cambria"/>
              <a:sym typeface="Cambria"/>
            </a:endParaRPr>
          </a:p>
          <a:p>
            <a:pPr indent="0" lvl="0" marL="0" rtl="0" algn="l">
              <a:spcBef>
                <a:spcPts val="0"/>
              </a:spcBef>
              <a:spcAft>
                <a:spcPts val="0"/>
              </a:spcAft>
              <a:buNone/>
            </a:pPr>
            <a:r>
              <a:rPr lang="en-US" sz="2300">
                <a:latin typeface="Cambria"/>
                <a:ea typeface="Cambria"/>
                <a:cs typeface="Cambria"/>
                <a:sym typeface="Cambria"/>
              </a:rPr>
              <a:t>h - биіктік өсімшесі</a:t>
            </a:r>
            <a:endParaRPr sz="2300">
              <a:latin typeface="Cambria"/>
              <a:ea typeface="Cambria"/>
              <a:cs typeface="Cambria"/>
              <a:sym typeface="Cambria"/>
            </a:endParaRPr>
          </a:p>
          <a:p>
            <a:pPr indent="0" lvl="0" marL="0" rtl="0" algn="l">
              <a:spcBef>
                <a:spcPts val="0"/>
              </a:spcBef>
              <a:spcAft>
                <a:spcPts val="0"/>
              </a:spcAft>
              <a:buNone/>
            </a:pPr>
            <a:r>
              <a:rPr lang="en-US" sz="2300">
                <a:latin typeface="Cambria"/>
                <a:ea typeface="Cambria"/>
                <a:cs typeface="Cambria"/>
                <a:sym typeface="Cambria"/>
              </a:rPr>
              <a:t>d  - жазық ара-қашықтық</a:t>
            </a:r>
            <a:endParaRPr sz="2300">
              <a:latin typeface="Cambria"/>
              <a:ea typeface="Cambria"/>
              <a:cs typeface="Cambria"/>
              <a:sym typeface="Cambria"/>
            </a:endParaRPr>
          </a:p>
          <a:p>
            <a:pPr indent="0" lvl="0" marL="0" rtl="0" algn="l">
              <a:spcBef>
                <a:spcPts val="0"/>
              </a:spcBef>
              <a:spcAft>
                <a:spcPts val="0"/>
              </a:spcAft>
              <a:buNone/>
            </a:pPr>
            <a:r>
              <a:rPr lang="en-US" sz="2300">
                <a:latin typeface="Cambria"/>
                <a:ea typeface="Cambria"/>
                <a:cs typeface="Cambria"/>
                <a:sym typeface="Cambria"/>
              </a:rPr>
              <a:t>l - көздеу биіктігі</a:t>
            </a:r>
            <a:endParaRPr sz="2300">
              <a:latin typeface="Cambria"/>
              <a:ea typeface="Cambria"/>
              <a:cs typeface="Cambria"/>
              <a:sym typeface="Cambr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f1e273233a_1_10"/>
          <p:cNvSpPr txBox="1"/>
          <p:nvPr/>
        </p:nvSpPr>
        <p:spPr>
          <a:xfrm>
            <a:off x="951000" y="401825"/>
            <a:ext cx="6938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Абрис</a:t>
            </a:r>
            <a:endParaRPr sz="2300">
              <a:latin typeface="Cambria"/>
              <a:ea typeface="Cambria"/>
              <a:cs typeface="Cambria"/>
              <a:sym typeface="Cambria"/>
            </a:endParaRPr>
          </a:p>
        </p:txBody>
      </p:sp>
      <p:sp>
        <p:nvSpPr>
          <p:cNvPr id="147" name="Google Shape;147;gf1e273233a_1_10"/>
          <p:cNvSpPr txBox="1"/>
          <p:nvPr/>
        </p:nvSpPr>
        <p:spPr>
          <a:xfrm>
            <a:off x="1218900" y="4781850"/>
            <a:ext cx="74517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Абрис - бұл далалық түсірілім деректері негізінде қолмен жасалған схемалық жоспар</a:t>
            </a:r>
            <a:endParaRPr sz="2300">
              <a:latin typeface="Cambria"/>
              <a:ea typeface="Cambria"/>
              <a:cs typeface="Cambria"/>
              <a:sym typeface="Cambria"/>
            </a:endParaRPr>
          </a:p>
        </p:txBody>
      </p:sp>
      <p:sp>
        <p:nvSpPr>
          <p:cNvPr id="148" name="Google Shape;148;gf1e273233a_1_10"/>
          <p:cNvSpPr txBox="1"/>
          <p:nvPr/>
        </p:nvSpPr>
        <p:spPr>
          <a:xfrm>
            <a:off x="3308150" y="1072500"/>
            <a:ext cx="733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149" name="Google Shape;149;gf1e273233a_1_10"/>
          <p:cNvPicPr preferRelativeResize="0"/>
          <p:nvPr/>
        </p:nvPicPr>
        <p:blipFill rotWithShape="1">
          <a:blip r:embed="rId3">
            <a:alphaModFix/>
          </a:blip>
          <a:srcRect b="12200" l="10004" r="9318" t="18595"/>
          <a:stretch/>
        </p:blipFill>
        <p:spPr>
          <a:xfrm>
            <a:off x="1812675" y="940625"/>
            <a:ext cx="5000000" cy="3323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3"/>
          <p:cNvSpPr txBox="1"/>
          <p:nvPr/>
        </p:nvSpPr>
        <p:spPr>
          <a:xfrm>
            <a:off x="142875" y="0"/>
            <a:ext cx="8858100" cy="4679100"/>
          </a:xfrm>
          <a:prstGeom prst="rect">
            <a:avLst/>
          </a:prstGeom>
          <a:noFill/>
          <a:ln>
            <a:noFill/>
          </a:ln>
        </p:spPr>
        <p:txBody>
          <a:bodyPr anchorCtr="0" anchor="t"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Өлшем барысында анықталған көлбеу ара-қашықтықты жазық ара-қашықтыққа айналдырады</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rtl="0" algn="ctr">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d = D ∙ cos</a:t>
            </a:r>
            <a:r>
              <a:rPr baseline="30000" lang="en-US" sz="2400">
                <a:solidFill>
                  <a:schemeClr val="dk1"/>
                </a:solidFill>
                <a:latin typeface="Cambria"/>
                <a:ea typeface="Cambria"/>
                <a:cs typeface="Cambria"/>
                <a:sym typeface="Cambria"/>
              </a:rPr>
              <a:t>2</a:t>
            </a:r>
            <a:r>
              <a:rPr lang="en-US" sz="2400">
                <a:solidFill>
                  <a:schemeClr val="dk1"/>
                </a:solidFill>
                <a:latin typeface="Cambria"/>
                <a:ea typeface="Cambria"/>
                <a:cs typeface="Cambria"/>
                <a:sym typeface="Cambria"/>
              </a:rPr>
              <a:t>v</a:t>
            </a:r>
            <a:endParaRPr sz="2400">
              <a:solidFill>
                <a:schemeClr val="dk1"/>
              </a:solidFill>
              <a:latin typeface="Cambria"/>
              <a:ea typeface="Cambria"/>
              <a:cs typeface="Cambria"/>
              <a:sym typeface="Cambria"/>
            </a:endParaRPr>
          </a:p>
          <a:p>
            <a:pPr indent="457200" lvl="0" marL="0" rtl="0" algn="ctr">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Көлбеу бұрыш пен жазық ара-қашықтықтар арқылы стацния мен пикет (нүкте) арасындағы биіктік өсімшесі анықталынады</a:t>
            </a:r>
            <a:endParaRPr sz="2400">
              <a:solidFill>
                <a:schemeClr val="dk1"/>
              </a:solidFill>
              <a:latin typeface="Cambria"/>
              <a:ea typeface="Cambria"/>
              <a:cs typeface="Cambria"/>
              <a:sym typeface="Cambria"/>
            </a:endParaRPr>
          </a:p>
          <a:p>
            <a:pPr indent="457200" lvl="0" marL="0" rtl="0" algn="ctr">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 h' = d ∙ tgv</a:t>
            </a:r>
            <a:endParaRPr sz="1000">
              <a:solidFill>
                <a:schemeClr val="dk1"/>
              </a:solidFill>
              <a:latin typeface="Cambria"/>
              <a:ea typeface="Cambria"/>
              <a:cs typeface="Cambria"/>
              <a:sym typeface="Cambria"/>
            </a:endParaRPr>
          </a:p>
          <a:p>
            <a:pPr indent="457200" lvl="0" marL="0" marR="0" rtl="0" algn="l">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1000">
              <a:solidFill>
                <a:schemeClr val="dk1"/>
              </a:solidFill>
              <a:latin typeface="Cambria"/>
              <a:ea typeface="Cambria"/>
              <a:cs typeface="Cambria"/>
              <a:sym typeface="Cambria"/>
            </a:endParaRPr>
          </a:p>
        </p:txBody>
      </p:sp>
    </p:spTree>
  </p:cSld>
  <p:clrMapOvr>
    <a:masterClrMapping/>
  </p:clrMapOvr>
  <p:transition>
    <p:wheel spokes="3"/>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2012-09-01T17:21:09Z</dcterms:created>
  <dc:creator>Admin</dc:creator>
</cp:coreProperties>
</file>